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263" r:id="rId3"/>
    <p:sldId id="278" r:id="rId4"/>
    <p:sldId id="264" r:id="rId5"/>
    <p:sldId id="279" r:id="rId6"/>
    <p:sldId id="338" r:id="rId7"/>
    <p:sldId id="339" r:id="rId8"/>
    <p:sldId id="340" r:id="rId9"/>
    <p:sldId id="270" r:id="rId10"/>
    <p:sldId id="341" r:id="rId11"/>
    <p:sldId id="342" r:id="rId12"/>
    <p:sldId id="343" r:id="rId13"/>
    <p:sldId id="344" r:id="rId14"/>
    <p:sldId id="345" r:id="rId15"/>
    <p:sldId id="351" r:id="rId16"/>
    <p:sldId id="347" r:id="rId17"/>
    <p:sldId id="352" r:id="rId18"/>
    <p:sldId id="348" r:id="rId19"/>
    <p:sldId id="35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E4D304"/>
    <a:srgbClr val="4472C4"/>
    <a:srgbClr val="70AD47"/>
    <a:srgbClr val="F8CBAD"/>
    <a:srgbClr val="A9D18E"/>
    <a:srgbClr val="BDD7EE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D1DDFD86-85D5-4983-A7C2-73D43F07E863}"/>
    <pc:docChg chg="undo custSel addSld delSld modSld">
      <pc:chgData name="Teuku Raja Irfan Radarma" userId="cf428174-95ba-4576-8554-3a3b8ffa52b7" providerId="ADAL" clId="{D1DDFD86-85D5-4983-A7C2-73D43F07E863}" dt="2024-03-18T02:12:06.038" v="67" actId="20577"/>
      <pc:docMkLst>
        <pc:docMk/>
      </pc:docMkLst>
      <pc:sldChg chg="modSp mod">
        <pc:chgData name="Teuku Raja Irfan Radarma" userId="cf428174-95ba-4576-8554-3a3b8ffa52b7" providerId="ADAL" clId="{D1DDFD86-85D5-4983-A7C2-73D43F07E863}" dt="2024-03-18T02:12:06.038" v="6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1DDFD86-85D5-4983-A7C2-73D43F07E863}" dt="2024-03-18T02:12:06.038" v="6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1DDFD86-85D5-4983-A7C2-73D43F07E863}" dt="2024-03-18T02:12:00.548" v="5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addSp delSp modSp new mod">
        <pc:chgData name="Teuku Raja Irfan Radarma" userId="cf428174-95ba-4576-8554-3a3b8ffa52b7" providerId="ADAL" clId="{D1DDFD86-85D5-4983-A7C2-73D43F07E863}" dt="2024-03-18T02:11:24.141" v="45" actId="20577"/>
        <pc:sldMkLst>
          <pc:docMk/>
          <pc:sldMk cId="811305449" sldId="351"/>
        </pc:sldMkLst>
        <pc:spChg chg="del mod">
          <ac:chgData name="Teuku Raja Irfan Radarma" userId="cf428174-95ba-4576-8554-3a3b8ffa52b7" providerId="ADAL" clId="{D1DDFD86-85D5-4983-A7C2-73D43F07E863}" dt="2024-03-18T02:11:16.688" v="18" actId="478"/>
          <ac:spMkLst>
            <pc:docMk/>
            <pc:sldMk cId="811305449" sldId="351"/>
            <ac:spMk id="2" creationId="{CFDAD284-4EFC-441E-9EDC-C8E92B51AEEA}"/>
          </ac:spMkLst>
        </pc:spChg>
        <pc:spChg chg="mod">
          <ac:chgData name="Teuku Raja Irfan Radarma" userId="cf428174-95ba-4576-8554-3a3b8ffa52b7" providerId="ADAL" clId="{D1DDFD86-85D5-4983-A7C2-73D43F07E863}" dt="2024-03-18T02:11:24.141" v="45" actId="20577"/>
          <ac:spMkLst>
            <pc:docMk/>
            <pc:sldMk cId="811305449" sldId="351"/>
            <ac:spMk id="3" creationId="{19EEF831-CB77-4621-9F45-A60E1C1063F6}"/>
          </ac:spMkLst>
        </pc:spChg>
        <pc:spChg chg="add del mod">
          <ac:chgData name="Teuku Raja Irfan Radarma" userId="cf428174-95ba-4576-8554-3a3b8ffa52b7" providerId="ADAL" clId="{D1DDFD86-85D5-4983-A7C2-73D43F07E863}" dt="2024-03-18T02:11:18.468" v="19" actId="478"/>
          <ac:spMkLst>
            <pc:docMk/>
            <pc:sldMk cId="811305449" sldId="351"/>
            <ac:spMk id="6" creationId="{D22BEF59-6711-4AD0-B4B3-21296DD40CAB}"/>
          </ac:spMkLst>
        </pc:spChg>
      </pc:sldChg>
      <pc:sldChg chg="new del">
        <pc:chgData name="Teuku Raja Irfan Radarma" userId="cf428174-95ba-4576-8554-3a3b8ffa52b7" providerId="ADAL" clId="{D1DDFD86-85D5-4983-A7C2-73D43F07E863}" dt="2024-03-18T02:11:00.761" v="1" actId="680"/>
        <pc:sldMkLst>
          <pc:docMk/>
          <pc:sldMk cId="3747078523" sldId="351"/>
        </pc:sldMkLst>
      </pc:sldChg>
      <pc:sldChg chg="new del">
        <pc:chgData name="Teuku Raja Irfan Radarma" userId="cf428174-95ba-4576-8554-3a3b8ffa52b7" providerId="ADAL" clId="{D1DDFD86-85D5-4983-A7C2-73D43F07E863}" dt="2024-03-18T02:11:31.323" v="47" actId="680"/>
        <pc:sldMkLst>
          <pc:docMk/>
          <pc:sldMk cId="403564285" sldId="352"/>
        </pc:sldMkLst>
      </pc:sldChg>
      <pc:sldChg chg="addSp delSp modSp new mod">
        <pc:chgData name="Teuku Raja Irfan Radarma" userId="cf428174-95ba-4576-8554-3a3b8ffa52b7" providerId="ADAL" clId="{D1DDFD86-85D5-4983-A7C2-73D43F07E863}" dt="2024-03-18T02:11:37.621" v="50" actId="478"/>
        <pc:sldMkLst>
          <pc:docMk/>
          <pc:sldMk cId="3127045622" sldId="352"/>
        </pc:sldMkLst>
        <pc:spChg chg="del">
          <ac:chgData name="Teuku Raja Irfan Radarma" userId="cf428174-95ba-4576-8554-3a3b8ffa52b7" providerId="ADAL" clId="{D1DDFD86-85D5-4983-A7C2-73D43F07E863}" dt="2024-03-18T02:11:37.621" v="50" actId="478"/>
          <ac:spMkLst>
            <pc:docMk/>
            <pc:sldMk cId="3127045622" sldId="352"/>
            <ac:spMk id="2" creationId="{570D4BCD-0F90-4B7A-AEF1-505617806953}"/>
          </ac:spMkLst>
        </pc:spChg>
        <pc:spChg chg="del">
          <ac:chgData name="Teuku Raja Irfan Radarma" userId="cf428174-95ba-4576-8554-3a3b8ffa52b7" providerId="ADAL" clId="{D1DDFD86-85D5-4983-A7C2-73D43F07E863}" dt="2024-03-18T02:11:35.045" v="49"/>
          <ac:spMkLst>
            <pc:docMk/>
            <pc:sldMk cId="3127045622" sldId="352"/>
            <ac:spMk id="3" creationId="{6210CA08-E123-435E-8A69-32A69E1E4122}"/>
          </ac:spMkLst>
        </pc:spChg>
        <pc:spChg chg="add mod">
          <ac:chgData name="Teuku Raja Irfan Radarma" userId="cf428174-95ba-4576-8554-3a3b8ffa52b7" providerId="ADAL" clId="{D1DDFD86-85D5-4983-A7C2-73D43F07E863}" dt="2024-03-18T02:11:35.045" v="49"/>
          <ac:spMkLst>
            <pc:docMk/>
            <pc:sldMk cId="3127045622" sldId="352"/>
            <ac:spMk id="5" creationId="{4E1A89A2-14BD-4483-A1F4-38CEC2E9C801}"/>
          </ac:spMkLst>
        </pc:spChg>
      </pc:sld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Pengolahan</a:t>
            </a:r>
            <a:r>
              <a:rPr lang="en-US" dirty="0"/>
              <a:t>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ke-2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D23F-D57D-4CB9-A084-088D16DB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Summarization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48F7C-D1E0-4D01-A04B-F45D42C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B04A4B-DEF4-4C96-AD7D-AD32A5378278}"/>
              </a:ext>
            </a:extLst>
          </p:cNvPr>
          <p:cNvSpPr/>
          <p:nvPr/>
        </p:nvSpPr>
        <p:spPr>
          <a:xfrm>
            <a:off x="1225056" y="2312193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0DBC0C-CB64-4706-BD86-2B3DA4B0BDC3}"/>
              </a:ext>
            </a:extLst>
          </p:cNvPr>
          <p:cNvSpPr/>
          <p:nvPr/>
        </p:nvSpPr>
        <p:spPr>
          <a:xfrm>
            <a:off x="1225056" y="2733384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5C5100-76A5-46B7-BAFE-D7B4623C4EBB}"/>
              </a:ext>
            </a:extLst>
          </p:cNvPr>
          <p:cNvSpPr/>
          <p:nvPr/>
        </p:nvSpPr>
        <p:spPr>
          <a:xfrm>
            <a:off x="1225056" y="3154575"/>
            <a:ext cx="16197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4E1592-DE7D-4440-AB59-3DE0343BECAC}"/>
              </a:ext>
            </a:extLst>
          </p:cNvPr>
          <p:cNvSpPr/>
          <p:nvPr/>
        </p:nvSpPr>
        <p:spPr>
          <a:xfrm>
            <a:off x="1225056" y="3578558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22F867-C64D-4BE4-A885-AD11EE909E06}"/>
              </a:ext>
            </a:extLst>
          </p:cNvPr>
          <p:cNvSpPr/>
          <p:nvPr/>
        </p:nvSpPr>
        <p:spPr>
          <a:xfrm>
            <a:off x="1225056" y="4002541"/>
            <a:ext cx="16197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787AD4-462A-4F90-BCC9-9CDDFD0F3A0A}"/>
              </a:ext>
            </a:extLst>
          </p:cNvPr>
          <p:cNvSpPr/>
          <p:nvPr/>
        </p:nvSpPr>
        <p:spPr>
          <a:xfrm>
            <a:off x="1225056" y="4418975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58101B-AE55-4E0D-8BD6-A21F438ED917}"/>
              </a:ext>
            </a:extLst>
          </p:cNvPr>
          <p:cNvSpPr/>
          <p:nvPr/>
        </p:nvSpPr>
        <p:spPr>
          <a:xfrm>
            <a:off x="1225056" y="4842958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FBA5F9-7454-4D74-84C3-000C838E3CA2}"/>
              </a:ext>
            </a:extLst>
          </p:cNvPr>
          <p:cNvCxnSpPr>
            <a:cxnSpLocks/>
          </p:cNvCxnSpPr>
          <p:nvPr/>
        </p:nvCxnSpPr>
        <p:spPr>
          <a:xfrm flipV="1">
            <a:off x="5501565" y="3751149"/>
            <a:ext cx="1049945" cy="848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99A8DA-5D42-40AD-B0F6-5487B2442AFA}"/>
              </a:ext>
            </a:extLst>
          </p:cNvPr>
          <p:cNvCxnSpPr>
            <a:cxnSpLocks/>
          </p:cNvCxnSpPr>
          <p:nvPr/>
        </p:nvCxnSpPr>
        <p:spPr>
          <a:xfrm>
            <a:off x="5505991" y="2807852"/>
            <a:ext cx="1045519" cy="62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2092C98-3129-4768-A561-D17D9060DAEB}"/>
              </a:ext>
            </a:extLst>
          </p:cNvPr>
          <p:cNvSpPr/>
          <p:nvPr/>
        </p:nvSpPr>
        <p:spPr>
          <a:xfrm>
            <a:off x="7450368" y="3000786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B1C31C-4E1B-4345-AF33-1CD47C611187}"/>
              </a:ext>
            </a:extLst>
          </p:cNvPr>
          <p:cNvSpPr/>
          <p:nvPr/>
        </p:nvSpPr>
        <p:spPr>
          <a:xfrm>
            <a:off x="7450368" y="3421977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29F311-D2EF-4095-BC58-D62D64ACA939}"/>
              </a:ext>
            </a:extLst>
          </p:cNvPr>
          <p:cNvSpPr/>
          <p:nvPr/>
        </p:nvSpPr>
        <p:spPr>
          <a:xfrm>
            <a:off x="7450368" y="3843168"/>
            <a:ext cx="16197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6CFD9B-8FC0-4730-975B-6A96DDEF0E4D}"/>
              </a:ext>
            </a:extLst>
          </p:cNvPr>
          <p:cNvSpPr/>
          <p:nvPr/>
        </p:nvSpPr>
        <p:spPr>
          <a:xfrm>
            <a:off x="9223750" y="3000786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70B590-8D53-499A-856F-48AEB52DC1E2}"/>
              </a:ext>
            </a:extLst>
          </p:cNvPr>
          <p:cNvSpPr/>
          <p:nvPr/>
        </p:nvSpPr>
        <p:spPr>
          <a:xfrm>
            <a:off x="9223750" y="3421977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B17A62-7F05-4237-89CC-416620BF5329}"/>
              </a:ext>
            </a:extLst>
          </p:cNvPr>
          <p:cNvSpPr/>
          <p:nvPr/>
        </p:nvSpPr>
        <p:spPr>
          <a:xfrm>
            <a:off x="9223750" y="384316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E5C743-BD27-4762-B0F9-DC91AA9C010E}"/>
              </a:ext>
            </a:extLst>
          </p:cNvPr>
          <p:cNvSpPr/>
          <p:nvPr/>
        </p:nvSpPr>
        <p:spPr>
          <a:xfrm>
            <a:off x="3013603" y="2321429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B1142F-BC59-4006-BF2D-A7E42E503176}"/>
              </a:ext>
            </a:extLst>
          </p:cNvPr>
          <p:cNvSpPr/>
          <p:nvPr/>
        </p:nvSpPr>
        <p:spPr>
          <a:xfrm>
            <a:off x="3013603" y="2733384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EDBB6B-A8A1-4946-8619-22B9DC145746}"/>
              </a:ext>
            </a:extLst>
          </p:cNvPr>
          <p:cNvSpPr/>
          <p:nvPr/>
        </p:nvSpPr>
        <p:spPr>
          <a:xfrm>
            <a:off x="3013603" y="3154575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EAA7D6-386C-4341-8C60-A77C5774B94E}"/>
              </a:ext>
            </a:extLst>
          </p:cNvPr>
          <p:cNvSpPr/>
          <p:nvPr/>
        </p:nvSpPr>
        <p:spPr>
          <a:xfrm>
            <a:off x="3013603" y="357855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F3C255-353A-4831-9697-A7CDF80A94F3}"/>
              </a:ext>
            </a:extLst>
          </p:cNvPr>
          <p:cNvSpPr/>
          <p:nvPr/>
        </p:nvSpPr>
        <p:spPr>
          <a:xfrm>
            <a:off x="3013603" y="4002541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AF18A9-2522-4806-9B53-78EBC64C0ED8}"/>
              </a:ext>
            </a:extLst>
          </p:cNvPr>
          <p:cNvSpPr/>
          <p:nvPr/>
        </p:nvSpPr>
        <p:spPr>
          <a:xfrm>
            <a:off x="3013603" y="4418975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B5F13D-8339-4B77-A364-017084A2E278}"/>
              </a:ext>
            </a:extLst>
          </p:cNvPr>
          <p:cNvSpPr/>
          <p:nvPr/>
        </p:nvSpPr>
        <p:spPr>
          <a:xfrm>
            <a:off x="3013603" y="484295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35EFF7-F249-4146-B520-714E831AD443}"/>
              </a:ext>
            </a:extLst>
          </p:cNvPr>
          <p:cNvSpPr txBox="1"/>
          <p:nvPr/>
        </p:nvSpPr>
        <p:spPr>
          <a:xfrm>
            <a:off x="1469004" y="1817513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Identitias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AE1690-8B0D-4FC8-B1B1-D56A8CCF601A}"/>
              </a:ext>
            </a:extLst>
          </p:cNvPr>
          <p:cNvSpPr txBox="1"/>
          <p:nvPr/>
        </p:nvSpPr>
        <p:spPr>
          <a:xfrm>
            <a:off x="3326383" y="181751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</a:t>
            </a:r>
            <a:endParaRPr lang="en-ID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07036D-72A2-4245-A4E7-47A1CCF7F883}"/>
              </a:ext>
            </a:extLst>
          </p:cNvPr>
          <p:cNvSpPr txBox="1"/>
          <p:nvPr/>
        </p:nvSpPr>
        <p:spPr>
          <a:xfrm>
            <a:off x="7792958" y="2548718"/>
            <a:ext cx="91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Criteria</a:t>
            </a:r>
            <a:endParaRPr lang="en-ID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385B87-6E07-4C83-BD24-6B55E9177D66}"/>
              </a:ext>
            </a:extLst>
          </p:cNvPr>
          <p:cNvSpPr txBox="1"/>
          <p:nvPr/>
        </p:nvSpPr>
        <p:spPr>
          <a:xfrm>
            <a:off x="9417107" y="2242055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Calculated</a:t>
            </a:r>
          </a:p>
          <a:p>
            <a:pPr algn="ctr"/>
            <a:r>
              <a:rPr lang="en-US" dirty="0"/>
              <a:t>Number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5716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0C53B-9671-4025-9255-8F6CC2B1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9B73E5-4154-434C-87E2-F941B1AF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CONSOLIDATE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DD2CF0-AF62-4F82-A92C-D312FECDA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35" y="1564367"/>
            <a:ext cx="4298827" cy="3726009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Letakkan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kursor</a:t>
            </a:r>
            <a:r>
              <a:rPr lang="en-US" sz="1800" dirty="0">
                <a:solidFill>
                  <a:schemeClr val="tx1"/>
                </a:solidFill>
              </a:rPr>
              <a:t> pada salah </a:t>
            </a:r>
            <a:r>
              <a:rPr lang="en-US" sz="1800" dirty="0" err="1">
                <a:solidFill>
                  <a:schemeClr val="tx1"/>
                </a:solidFill>
              </a:rPr>
              <a:t>satu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sel</a:t>
            </a:r>
            <a:r>
              <a:rPr lang="en-US" sz="1800" dirty="0">
                <a:solidFill>
                  <a:schemeClr val="tx1"/>
                </a:solidFill>
              </a:rPr>
              <a:t> di sheet yang </a:t>
            </a:r>
            <a:r>
              <a:rPr lang="en-US" sz="1800" dirty="0" err="1">
                <a:solidFill>
                  <a:schemeClr val="tx1"/>
                </a:solidFill>
              </a:rPr>
              <a:t>kosong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Klik</a:t>
            </a:r>
            <a:r>
              <a:rPr lang="en-US" sz="1800" dirty="0">
                <a:solidFill>
                  <a:schemeClr val="tx1"/>
                </a:solidFill>
              </a:rPr>
              <a:t> menu Data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 Consolidate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Pada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saat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kursor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berada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kotak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Reference,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 Sheet Data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Penjualan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kemudian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sorot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area C1:D17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tombol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Add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Aktifkan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kotak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Top Row dan Left Column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BFC90-D703-43BA-975E-3510E97D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41" y="1564367"/>
            <a:ext cx="7063365" cy="12967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CC1BC0-CA77-4109-A0D5-84E58B8CD946}"/>
              </a:ext>
            </a:extLst>
          </p:cNvPr>
          <p:cNvCxnSpPr>
            <a:cxnSpLocks/>
          </p:cNvCxnSpPr>
          <p:nvPr/>
        </p:nvCxnSpPr>
        <p:spPr>
          <a:xfrm flipV="1">
            <a:off x="4143829" y="1907459"/>
            <a:ext cx="909952" cy="530317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A92F2C-B4F3-45B2-9371-0130E9F17BCC}"/>
              </a:ext>
            </a:extLst>
          </p:cNvPr>
          <p:cNvCxnSpPr>
            <a:cxnSpLocks/>
          </p:cNvCxnSpPr>
          <p:nvPr/>
        </p:nvCxnSpPr>
        <p:spPr>
          <a:xfrm flipV="1">
            <a:off x="4143829" y="2064775"/>
            <a:ext cx="6288197" cy="373001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EE0C7B5-AE08-471C-B13E-70059E00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59" y="3018444"/>
            <a:ext cx="5236524" cy="31550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F713C9-3498-4D9C-921B-8E843DA54046}"/>
              </a:ext>
            </a:extLst>
          </p:cNvPr>
          <p:cNvCxnSpPr>
            <a:cxnSpLocks/>
          </p:cNvCxnSpPr>
          <p:nvPr/>
        </p:nvCxnSpPr>
        <p:spPr>
          <a:xfrm>
            <a:off x="4245429" y="3069771"/>
            <a:ext cx="1435524" cy="1025574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CA9200-3BFD-4DB3-BA4C-A7E84C883543}"/>
              </a:ext>
            </a:extLst>
          </p:cNvPr>
          <p:cNvCxnSpPr>
            <a:cxnSpLocks/>
          </p:cNvCxnSpPr>
          <p:nvPr/>
        </p:nvCxnSpPr>
        <p:spPr>
          <a:xfrm>
            <a:off x="2750457" y="3924142"/>
            <a:ext cx="7132845" cy="671815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6DDFF5-04DB-4B7D-826B-A554D046E8A0}"/>
              </a:ext>
            </a:extLst>
          </p:cNvPr>
          <p:cNvCxnSpPr>
            <a:cxnSpLocks/>
          </p:cNvCxnSpPr>
          <p:nvPr/>
        </p:nvCxnSpPr>
        <p:spPr>
          <a:xfrm>
            <a:off x="4296229" y="4347494"/>
            <a:ext cx="1384724" cy="988933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AACA3F-B77C-475F-A86E-DD3551561989}"/>
              </a:ext>
            </a:extLst>
          </p:cNvPr>
          <p:cNvCxnSpPr>
            <a:cxnSpLocks/>
          </p:cNvCxnSpPr>
          <p:nvPr/>
        </p:nvCxnSpPr>
        <p:spPr>
          <a:xfrm>
            <a:off x="1886857" y="4949716"/>
            <a:ext cx="6809671" cy="1015664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88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33A66-9408-4B1C-A6AA-4BD828AF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0E1B1-3D6B-4AE8-A1F8-62E5E6DF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SUMIF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59AB4A-DF14-45DD-AC5C-E5D555DD9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4132409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Letakkan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kursor</a:t>
            </a:r>
            <a:r>
              <a:rPr lang="en-US" sz="1800" dirty="0">
                <a:solidFill>
                  <a:schemeClr val="tx1"/>
                </a:solidFill>
              </a:rPr>
              <a:t> pada salah </a:t>
            </a:r>
            <a:r>
              <a:rPr lang="en-US" sz="1800" dirty="0" err="1">
                <a:solidFill>
                  <a:schemeClr val="tx1"/>
                </a:solidFill>
              </a:rPr>
              <a:t>satu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sel</a:t>
            </a:r>
            <a:r>
              <a:rPr lang="en-US" sz="1800" dirty="0">
                <a:solidFill>
                  <a:schemeClr val="tx1"/>
                </a:solidFill>
              </a:rPr>
              <a:t> yang </a:t>
            </a:r>
            <a:r>
              <a:rPr lang="en-US" sz="1800" dirty="0" err="1">
                <a:solidFill>
                  <a:schemeClr val="tx1"/>
                </a:solidFill>
              </a:rPr>
              <a:t>akan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menjadi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kolom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hasil</a:t>
            </a:r>
            <a:r>
              <a:rPr lang="en-US" sz="1800" dirty="0">
                <a:solidFill>
                  <a:schemeClr val="tx1"/>
                </a:solidFill>
              </a:rPr>
              <a:t> summarize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Ketik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rumus</a:t>
            </a:r>
            <a:r>
              <a:rPr lang="en-US" sz="1800" dirty="0">
                <a:solidFill>
                  <a:schemeClr val="tx1"/>
                </a:solidFill>
              </a:rPr>
              <a:t> =SUMIF(</a:t>
            </a:r>
            <a:endParaRPr lang="en-US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range ($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identitas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$)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criteria (Nama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Akun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akan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jadi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kriteria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sum_range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($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number$)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Enter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44C2E-0C61-4144-A9B6-B4BE56E1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241" y="961836"/>
            <a:ext cx="36957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EA352-84D2-4817-9A93-4ACD6138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1" y="2583672"/>
            <a:ext cx="2314575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212BC-162E-405D-97E8-AF3D1C95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86" y="4637610"/>
            <a:ext cx="5067300" cy="1181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B75E70-7ACD-4B13-9723-0A3A1C0865CB}"/>
              </a:ext>
            </a:extLst>
          </p:cNvPr>
          <p:cNvCxnSpPr>
            <a:cxnSpLocks/>
          </p:cNvCxnSpPr>
          <p:nvPr/>
        </p:nvCxnSpPr>
        <p:spPr>
          <a:xfrm>
            <a:off x="4730827" y="1723838"/>
            <a:ext cx="136517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2EF5CD-0967-46FA-8969-9CF8321EF312}"/>
              </a:ext>
            </a:extLst>
          </p:cNvPr>
          <p:cNvCxnSpPr>
            <a:cxnSpLocks/>
          </p:cNvCxnSpPr>
          <p:nvPr/>
        </p:nvCxnSpPr>
        <p:spPr>
          <a:xfrm flipV="1">
            <a:off x="4730827" y="1828800"/>
            <a:ext cx="1314829" cy="54428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AFCAA3-92D6-4823-8574-965C20DF1BE3}"/>
              </a:ext>
            </a:extLst>
          </p:cNvPr>
          <p:cNvCxnSpPr>
            <a:cxnSpLocks/>
          </p:cNvCxnSpPr>
          <p:nvPr/>
        </p:nvCxnSpPr>
        <p:spPr>
          <a:xfrm>
            <a:off x="4730827" y="2854036"/>
            <a:ext cx="653973" cy="29666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744F49-3301-4C7F-84E1-FC12DDDED4BC}"/>
              </a:ext>
            </a:extLst>
          </p:cNvPr>
          <p:cNvCxnSpPr>
            <a:cxnSpLocks/>
          </p:cNvCxnSpPr>
          <p:nvPr/>
        </p:nvCxnSpPr>
        <p:spPr>
          <a:xfrm flipV="1">
            <a:off x="4730827" y="1634838"/>
            <a:ext cx="386118" cy="163087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C19670-D8E3-4DFC-A81C-18F3514ED474}"/>
              </a:ext>
            </a:extLst>
          </p:cNvPr>
          <p:cNvCxnSpPr>
            <a:cxnSpLocks/>
          </p:cNvCxnSpPr>
          <p:nvPr/>
        </p:nvCxnSpPr>
        <p:spPr>
          <a:xfrm>
            <a:off x="4730827" y="3824514"/>
            <a:ext cx="180689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8F9B02-8CF3-47AF-94DB-360DEB2CFD8A}"/>
              </a:ext>
            </a:extLst>
          </p:cNvPr>
          <p:cNvSpPr/>
          <p:nvPr/>
        </p:nvSpPr>
        <p:spPr>
          <a:xfrm>
            <a:off x="5532582" y="2854036"/>
            <a:ext cx="1005137" cy="1546588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2AA96-3E05-4CB1-9E7A-EF6F774F3C2F}"/>
              </a:ext>
            </a:extLst>
          </p:cNvPr>
          <p:cNvSpPr/>
          <p:nvPr/>
        </p:nvSpPr>
        <p:spPr>
          <a:xfrm>
            <a:off x="6558039" y="2854036"/>
            <a:ext cx="594601" cy="1546588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99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789AB-696E-4F3D-9906-476D1ED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7EE948-7534-46E1-A709-1942FCA3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PIVOT TABLE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10C015-7DEA-4096-A4A1-9FEEBB50B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4593953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 fontScale="77500" lnSpcReduction="20000"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Blok range data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letakkan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kursor</a:t>
            </a:r>
            <a:r>
              <a:rPr lang="en-US" dirty="0">
                <a:solidFill>
                  <a:schemeClr val="tx1"/>
                </a:solidFill>
              </a:rPr>
              <a:t> pada salah </a:t>
            </a:r>
            <a:r>
              <a:rPr lang="en-US" dirty="0" err="1">
                <a:solidFill>
                  <a:schemeClr val="tx1"/>
                </a:solidFill>
              </a:rPr>
              <a:t>satu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</a:t>
            </a:r>
            <a:r>
              <a:rPr lang="en-US" dirty="0">
                <a:solidFill>
                  <a:schemeClr val="tx1"/>
                </a:solidFill>
              </a:rPr>
              <a:t> data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menu Insert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 PivotTable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Pastikan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Table/Range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mencakup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seluruh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range data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lokasi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pivot table yang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dibuat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Seret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Nama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Akun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area Rows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Seret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Nilai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area Values (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pastikan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value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settingnya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adalah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Sum)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83D3-7533-472B-B8ED-AFA4776A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77" y="713160"/>
            <a:ext cx="2295525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B068B-D978-4849-B4BD-34931824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905" y="2689799"/>
            <a:ext cx="3989313" cy="3221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2E267-D09E-435C-8D60-36731FF5E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69" y="1011782"/>
            <a:ext cx="2803693" cy="40100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515EF6-F565-417F-BC92-BA0FC9E3D7FF}"/>
              </a:ext>
            </a:extLst>
          </p:cNvPr>
          <p:cNvCxnSpPr>
            <a:cxnSpLocks/>
          </p:cNvCxnSpPr>
          <p:nvPr/>
        </p:nvCxnSpPr>
        <p:spPr>
          <a:xfrm flipV="1">
            <a:off x="4165600" y="1011782"/>
            <a:ext cx="2295525" cy="127300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136337-ADF9-489F-A2AD-3D9125D78A67}"/>
              </a:ext>
            </a:extLst>
          </p:cNvPr>
          <p:cNvCxnSpPr/>
          <p:nvPr/>
        </p:nvCxnSpPr>
        <p:spPr>
          <a:xfrm flipV="1">
            <a:off x="4165600" y="1597891"/>
            <a:ext cx="988291" cy="68689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F81A8C-EE9D-47A3-A6E5-30A77E3126FB}"/>
              </a:ext>
            </a:extLst>
          </p:cNvPr>
          <p:cNvCxnSpPr/>
          <p:nvPr/>
        </p:nvCxnSpPr>
        <p:spPr>
          <a:xfrm>
            <a:off x="4405745" y="2909455"/>
            <a:ext cx="1408259" cy="5195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8B63A6-6297-48B6-980A-59AA7072ED6E}"/>
              </a:ext>
            </a:extLst>
          </p:cNvPr>
          <p:cNvCxnSpPr/>
          <p:nvPr/>
        </p:nvCxnSpPr>
        <p:spPr>
          <a:xfrm>
            <a:off x="4294909" y="3628276"/>
            <a:ext cx="1357746" cy="132241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9E3129-1980-4450-B814-0B853BB08214}"/>
              </a:ext>
            </a:extLst>
          </p:cNvPr>
          <p:cNvCxnSpPr/>
          <p:nvPr/>
        </p:nvCxnSpPr>
        <p:spPr>
          <a:xfrm>
            <a:off x="4294909" y="4313382"/>
            <a:ext cx="4611387" cy="18472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767727-623C-49D1-B4C9-8D218CF3916D}"/>
              </a:ext>
            </a:extLst>
          </p:cNvPr>
          <p:cNvCxnSpPr/>
          <p:nvPr/>
        </p:nvCxnSpPr>
        <p:spPr>
          <a:xfrm flipV="1">
            <a:off x="4405745" y="4608945"/>
            <a:ext cx="6077528" cy="74675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91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75FA-CBC9-469A-B621-9C4B23C3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0434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EF831-CB77-4621-9F45-A60E1C106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Cek Video</a:t>
            </a:r>
          </a:p>
          <a:p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DBF1-5E21-4FAB-B12A-6BA878D2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05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8AB0-5618-411D-8513-D50C3784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652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8B8F-F819-4CA0-ADDD-8358D3F2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1A89A2-14BD-4483-A1F4-38CEC2E9C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Cek Video</a:t>
            </a:r>
          </a:p>
          <a:p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Praktik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7045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E8FD-1F60-4635-B4F2-14B13B09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Praktik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714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B5A4-7C04-4A6C-A6F5-6630F678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Compete!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D928F-1EF5-4464-AE0B-D2E0A1B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8BD3A-7387-4B3D-9F2A-8DF229530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11494" cy="3864538"/>
          </a:xfrm>
        </p:spPr>
        <p:txBody>
          <a:bodyPr/>
          <a:lstStyle/>
          <a:p>
            <a:r>
              <a:rPr lang="en-US" dirty="0"/>
              <a:t>Jawab </a:t>
            </a:r>
            <a:r>
              <a:rPr lang="en-US" dirty="0" err="1"/>
              <a:t>pertanyaan</a:t>
            </a:r>
            <a:r>
              <a:rPr lang="en-US" dirty="0"/>
              <a:t> pada Google Form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jawabannya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</a:t>
            </a:r>
          </a:p>
          <a:p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ketepatan</a:t>
            </a:r>
            <a:r>
              <a:rPr lang="en-US" dirty="0"/>
              <a:t> dan </a:t>
            </a:r>
            <a:r>
              <a:rPr lang="en-US" dirty="0" err="1"/>
              <a:t>kecepatan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376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Summarization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Pengendalian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Aplikasi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Impor</a:t>
            </a:r>
            <a:r>
              <a:rPr lang="en-US" sz="1600" dirty="0">
                <a:solidFill>
                  <a:srgbClr val="020294"/>
                </a:solidFill>
              </a:rPr>
              <a:t> dan </a:t>
            </a:r>
            <a:r>
              <a:rPr lang="en-US" sz="1600" dirty="0" err="1">
                <a:solidFill>
                  <a:srgbClr val="020294"/>
                </a:solidFill>
              </a:rPr>
              <a:t>Ekspor</a:t>
            </a:r>
            <a:r>
              <a:rPr lang="en-US" sz="1600" dirty="0">
                <a:solidFill>
                  <a:srgbClr val="020294"/>
                </a:solidFill>
              </a:rPr>
              <a:t> Data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rgbClr val="020294"/>
                </a:solidFill>
              </a:rPr>
              <a:t>Simulasi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Sejajar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#input #process #output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8002-5277-4141-9C2F-05F39D2D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325563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Utama </a:t>
            </a:r>
            <a:r>
              <a:rPr lang="en-US" dirty="0" err="1"/>
              <a:t>Sistem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FC5-DE70-44F9-96E9-A069AFC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295CCE-7582-4DD5-B915-37B0BB1D55E8}"/>
              </a:ext>
            </a:extLst>
          </p:cNvPr>
          <p:cNvSpPr/>
          <p:nvPr/>
        </p:nvSpPr>
        <p:spPr>
          <a:xfrm>
            <a:off x="1169719" y="2517569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B35EB5-61BE-4B22-95CA-34073783D675}"/>
              </a:ext>
            </a:extLst>
          </p:cNvPr>
          <p:cNvSpPr/>
          <p:nvPr/>
        </p:nvSpPr>
        <p:spPr>
          <a:xfrm>
            <a:off x="4506685" y="2517569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3E02B-9483-4E2B-B795-3F7CA1339D04}"/>
              </a:ext>
            </a:extLst>
          </p:cNvPr>
          <p:cNvSpPr/>
          <p:nvPr/>
        </p:nvSpPr>
        <p:spPr>
          <a:xfrm>
            <a:off x="7843651" y="2517569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DC2E8D8-E4B3-4453-9E4C-9FF66F152F60}"/>
              </a:ext>
            </a:extLst>
          </p:cNvPr>
          <p:cNvSpPr/>
          <p:nvPr/>
        </p:nvSpPr>
        <p:spPr>
          <a:xfrm>
            <a:off x="4079174" y="2951018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C164F8B-300D-42B7-8342-B903CC737708}"/>
              </a:ext>
            </a:extLst>
          </p:cNvPr>
          <p:cNvSpPr/>
          <p:nvPr/>
        </p:nvSpPr>
        <p:spPr>
          <a:xfrm>
            <a:off x="7410201" y="2951018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BCEBC7-1583-4F78-B667-E16C24561015}"/>
              </a:ext>
            </a:extLst>
          </p:cNvPr>
          <p:cNvSpPr txBox="1"/>
          <p:nvPr/>
        </p:nvSpPr>
        <p:spPr>
          <a:xfrm>
            <a:off x="1778284" y="3975123"/>
            <a:ext cx="163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Saldo</a:t>
            </a:r>
            <a:r>
              <a:rPr lang="en-US" dirty="0"/>
              <a:t> Awal</a:t>
            </a:r>
          </a:p>
          <a:p>
            <a:r>
              <a:rPr lang="en-US" dirty="0"/>
              <a:t>Data </a:t>
            </a:r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FEA092-5F84-497A-9B87-A414212DF8E7}"/>
              </a:ext>
            </a:extLst>
          </p:cNvPr>
          <p:cNvSpPr txBox="1"/>
          <p:nvPr/>
        </p:nvSpPr>
        <p:spPr>
          <a:xfrm>
            <a:off x="5245991" y="3975123"/>
            <a:ext cx="1371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Penjurnalan</a:t>
            </a:r>
            <a:endParaRPr lang="en-US" dirty="0"/>
          </a:p>
          <a:p>
            <a:r>
              <a:rPr lang="en-US" dirty="0"/>
              <a:t>Posting</a:t>
            </a:r>
          </a:p>
          <a:p>
            <a:r>
              <a:rPr lang="en-US" dirty="0"/>
              <a:t>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2B42F4-FF8E-446C-B6C3-53E3BBEFB893}"/>
              </a:ext>
            </a:extLst>
          </p:cNvPr>
          <p:cNvSpPr txBox="1"/>
          <p:nvPr/>
        </p:nvSpPr>
        <p:spPr>
          <a:xfrm>
            <a:off x="8233695" y="3975123"/>
            <a:ext cx="2069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Neraca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Rugi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Kas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502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8002-5277-4141-9C2F-05F39D2D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325563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Utama </a:t>
            </a:r>
            <a:r>
              <a:rPr lang="en-US" dirty="0" err="1"/>
              <a:t>Sistem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FC5-DE70-44F9-96E9-A069AFC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9AEAF-E018-4B87-9822-51A2DF7D2146}"/>
              </a:ext>
            </a:extLst>
          </p:cNvPr>
          <p:cNvSpPr/>
          <p:nvPr/>
        </p:nvSpPr>
        <p:spPr>
          <a:xfrm>
            <a:off x="1169720" y="2507609"/>
            <a:ext cx="9524010" cy="44340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Pengendalian</a:t>
            </a:r>
            <a:r>
              <a:rPr lang="en-US" dirty="0">
                <a:solidFill>
                  <a:schemeClr val="tx1"/>
                </a:solidFill>
              </a:rPr>
              <a:t> Internal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EF8C2-E65E-409D-B6AA-C349976F6BF2}"/>
              </a:ext>
            </a:extLst>
          </p:cNvPr>
          <p:cNvSpPr/>
          <p:nvPr/>
        </p:nvSpPr>
        <p:spPr>
          <a:xfrm>
            <a:off x="1169719" y="3503221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718AD-75FF-4EFE-A71E-5D5D7289681A}"/>
              </a:ext>
            </a:extLst>
          </p:cNvPr>
          <p:cNvSpPr/>
          <p:nvPr/>
        </p:nvSpPr>
        <p:spPr>
          <a:xfrm>
            <a:off x="4506685" y="3503221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7457AF-5DF8-4F2F-B4C6-E41D7D09450E}"/>
              </a:ext>
            </a:extLst>
          </p:cNvPr>
          <p:cNvSpPr/>
          <p:nvPr/>
        </p:nvSpPr>
        <p:spPr>
          <a:xfrm>
            <a:off x="7843651" y="3503221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ED41E5-35F9-404C-9F59-6AABFC2CBEB0}"/>
              </a:ext>
            </a:extLst>
          </p:cNvPr>
          <p:cNvSpPr/>
          <p:nvPr/>
        </p:nvSpPr>
        <p:spPr>
          <a:xfrm>
            <a:off x="4079174" y="3936670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1E1A748-6F14-44E5-BD72-72CE016918D7}"/>
              </a:ext>
            </a:extLst>
          </p:cNvPr>
          <p:cNvSpPr/>
          <p:nvPr/>
        </p:nvSpPr>
        <p:spPr>
          <a:xfrm>
            <a:off x="7410201" y="3936670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A55E5-4387-46B9-A50C-95DCA8503FE1}"/>
              </a:ext>
            </a:extLst>
          </p:cNvPr>
          <p:cNvSpPr txBox="1"/>
          <p:nvPr/>
        </p:nvSpPr>
        <p:spPr>
          <a:xfrm>
            <a:off x="1778284" y="4960775"/>
            <a:ext cx="163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Saldo</a:t>
            </a:r>
            <a:r>
              <a:rPr lang="en-US" dirty="0"/>
              <a:t> Awal</a:t>
            </a:r>
          </a:p>
          <a:p>
            <a:r>
              <a:rPr lang="en-US" dirty="0"/>
              <a:t>Data </a:t>
            </a:r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645BC-CB3F-45BC-B861-4179D859960F}"/>
              </a:ext>
            </a:extLst>
          </p:cNvPr>
          <p:cNvSpPr txBox="1"/>
          <p:nvPr/>
        </p:nvSpPr>
        <p:spPr>
          <a:xfrm>
            <a:off x="5245991" y="4960775"/>
            <a:ext cx="1371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Penjurnalan</a:t>
            </a:r>
            <a:endParaRPr lang="en-US" dirty="0"/>
          </a:p>
          <a:p>
            <a:r>
              <a:rPr lang="en-US" dirty="0"/>
              <a:t>Posting</a:t>
            </a:r>
          </a:p>
          <a:p>
            <a:r>
              <a:rPr lang="en-US" dirty="0"/>
              <a:t>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F34317-4EE4-4363-A295-22ACD37FDFD7}"/>
              </a:ext>
            </a:extLst>
          </p:cNvPr>
          <p:cNvSpPr txBox="1"/>
          <p:nvPr/>
        </p:nvSpPr>
        <p:spPr>
          <a:xfrm>
            <a:off x="8233695" y="4960775"/>
            <a:ext cx="2069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Neraca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Rugi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Kas</a:t>
            </a:r>
            <a:endParaRPr lang="en-ID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6454009-82FD-4040-8A6B-71F4F07AF33C}"/>
              </a:ext>
            </a:extLst>
          </p:cNvPr>
          <p:cNvSpPr/>
          <p:nvPr/>
        </p:nvSpPr>
        <p:spPr>
          <a:xfrm>
            <a:off x="2419597" y="3040083"/>
            <a:ext cx="350322" cy="368136"/>
          </a:xfrm>
          <a:prstGeom prst="down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82E27198-5A65-4ACF-B6E8-A4076894CF3B}"/>
              </a:ext>
            </a:extLst>
          </p:cNvPr>
          <p:cNvSpPr/>
          <p:nvPr/>
        </p:nvSpPr>
        <p:spPr>
          <a:xfrm>
            <a:off x="5763491" y="3040083"/>
            <a:ext cx="350322" cy="368136"/>
          </a:xfrm>
          <a:prstGeom prst="down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AC5B0AC-C7C3-4437-96EF-1FDF539F3DBF}"/>
              </a:ext>
            </a:extLst>
          </p:cNvPr>
          <p:cNvSpPr/>
          <p:nvPr/>
        </p:nvSpPr>
        <p:spPr>
          <a:xfrm>
            <a:off x="9113322" y="3040083"/>
            <a:ext cx="350322" cy="368136"/>
          </a:xfrm>
          <a:prstGeom prst="down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93135E-4F0C-4C49-926A-E0BB21A800A0}"/>
              </a:ext>
            </a:extLst>
          </p:cNvPr>
          <p:cNvSpPr/>
          <p:nvPr/>
        </p:nvSpPr>
        <p:spPr>
          <a:xfrm>
            <a:off x="1169720" y="1550793"/>
            <a:ext cx="4593771" cy="4434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A6BB86-0A0F-4BBC-8467-ECDE3FF7C59F}"/>
              </a:ext>
            </a:extLst>
          </p:cNvPr>
          <p:cNvSpPr/>
          <p:nvPr/>
        </p:nvSpPr>
        <p:spPr>
          <a:xfrm>
            <a:off x="6096000" y="1550793"/>
            <a:ext cx="4593771" cy="4434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Effectiveness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99AE048-4B03-4395-A7D8-BD375574EB0D}"/>
              </a:ext>
            </a:extLst>
          </p:cNvPr>
          <p:cNvSpPr/>
          <p:nvPr/>
        </p:nvSpPr>
        <p:spPr>
          <a:xfrm>
            <a:off x="8217724" y="2066837"/>
            <a:ext cx="350322" cy="36813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4603FCE-D870-4B80-B6CD-512E3C70A763}"/>
              </a:ext>
            </a:extLst>
          </p:cNvPr>
          <p:cNvSpPr/>
          <p:nvPr/>
        </p:nvSpPr>
        <p:spPr>
          <a:xfrm>
            <a:off x="3236071" y="2066837"/>
            <a:ext cx="350322" cy="36813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305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7E339-84AE-47F6-80C1-919BE37C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9E61DB-95F4-4F48-9455-A4205D8A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121920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0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1629-4007-4B71-8C96-DFCCF628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vs Batch Processing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46082-2B58-4368-A48F-DC3A30F1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125CF-E168-439B-BAFA-7C739D7051FA}"/>
              </a:ext>
            </a:extLst>
          </p:cNvPr>
          <p:cNvSpPr/>
          <p:nvPr/>
        </p:nvSpPr>
        <p:spPr>
          <a:xfrm>
            <a:off x="1169719" y="1760006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73BE24-6275-40ED-BA1B-A8A7E30146A3}"/>
              </a:ext>
            </a:extLst>
          </p:cNvPr>
          <p:cNvSpPr/>
          <p:nvPr/>
        </p:nvSpPr>
        <p:spPr>
          <a:xfrm>
            <a:off x="4506685" y="1760006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DC3A9-93CC-4632-A9CD-B0A8C4031C02}"/>
              </a:ext>
            </a:extLst>
          </p:cNvPr>
          <p:cNvSpPr/>
          <p:nvPr/>
        </p:nvSpPr>
        <p:spPr>
          <a:xfrm>
            <a:off x="7843651" y="1760006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ECBE68-9AA8-4147-B389-F32FE1EB7A4F}"/>
              </a:ext>
            </a:extLst>
          </p:cNvPr>
          <p:cNvSpPr/>
          <p:nvPr/>
        </p:nvSpPr>
        <p:spPr>
          <a:xfrm>
            <a:off x="4079174" y="1916931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CF3BB12-A74F-44C7-9088-AEE2C68DA666}"/>
              </a:ext>
            </a:extLst>
          </p:cNvPr>
          <p:cNvSpPr/>
          <p:nvPr/>
        </p:nvSpPr>
        <p:spPr>
          <a:xfrm>
            <a:off x="7410201" y="1916931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Graphic 15" descr="Hourglass Finished with solid fill">
            <a:extLst>
              <a:ext uri="{FF2B5EF4-FFF2-40B4-BE49-F238E27FC236}">
                <a16:creationId xmlns:a16="http://schemas.microsoft.com/office/drawing/2014/main" id="{470E7113-E562-4CA7-BF0C-858582E9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945" y="3951513"/>
            <a:ext cx="519051" cy="51905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C4E2C4-7022-4DE8-9A93-94CCE210D1BE}"/>
              </a:ext>
            </a:extLst>
          </p:cNvPr>
          <p:cNvSpPr/>
          <p:nvPr/>
        </p:nvSpPr>
        <p:spPr>
          <a:xfrm>
            <a:off x="1169719" y="2590434"/>
            <a:ext cx="952401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E13B5E-DA5E-4A3B-8C40-8DE905D9730A}"/>
              </a:ext>
            </a:extLst>
          </p:cNvPr>
          <p:cNvSpPr/>
          <p:nvPr/>
        </p:nvSpPr>
        <p:spPr>
          <a:xfrm>
            <a:off x="1169719" y="4111414"/>
            <a:ext cx="2850078" cy="186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4EE7D6F-8FEB-4D27-8A98-664A5C3BC574}"/>
              </a:ext>
            </a:extLst>
          </p:cNvPr>
          <p:cNvSpPr/>
          <p:nvPr/>
        </p:nvSpPr>
        <p:spPr>
          <a:xfrm>
            <a:off x="4530433" y="4111414"/>
            <a:ext cx="6163296" cy="186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5C3A51-A3E0-4089-82F6-64F85B7B4090}"/>
              </a:ext>
            </a:extLst>
          </p:cNvPr>
          <p:cNvSpPr/>
          <p:nvPr/>
        </p:nvSpPr>
        <p:spPr>
          <a:xfrm>
            <a:off x="1169719" y="3254420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7FC517-3B44-4866-BA23-F76A7DF78DAB}"/>
              </a:ext>
            </a:extLst>
          </p:cNvPr>
          <p:cNvSpPr/>
          <p:nvPr/>
        </p:nvSpPr>
        <p:spPr>
          <a:xfrm>
            <a:off x="4506685" y="3254420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D64F5-289C-4B36-AA1E-4347A9B38CF7}"/>
              </a:ext>
            </a:extLst>
          </p:cNvPr>
          <p:cNvSpPr/>
          <p:nvPr/>
        </p:nvSpPr>
        <p:spPr>
          <a:xfrm>
            <a:off x="7843651" y="3254420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EAEA72-CCE8-44D5-B569-AD0953B98DC5}"/>
              </a:ext>
            </a:extLst>
          </p:cNvPr>
          <p:cNvSpPr/>
          <p:nvPr/>
        </p:nvSpPr>
        <p:spPr>
          <a:xfrm>
            <a:off x="4079174" y="3411345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074A79F-B4F7-47D6-BE49-1D5EA6EE48F0}"/>
              </a:ext>
            </a:extLst>
          </p:cNvPr>
          <p:cNvSpPr/>
          <p:nvPr/>
        </p:nvSpPr>
        <p:spPr>
          <a:xfrm>
            <a:off x="7410201" y="3411345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7F1D32-B4B7-4995-B82E-3B68568FC406}"/>
              </a:ext>
            </a:extLst>
          </p:cNvPr>
          <p:cNvSpPr txBox="1"/>
          <p:nvPr/>
        </p:nvSpPr>
        <p:spPr>
          <a:xfrm>
            <a:off x="1209987" y="4855029"/>
            <a:ext cx="2769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</a:t>
            </a:r>
            <a:r>
              <a:rPr lang="en-US" dirty="0" err="1"/>
              <a:t>pertimbangan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ID" dirty="0" err="1"/>
              <a:t>Kebutuhan</a:t>
            </a:r>
            <a:endParaRPr lang="en-ID" dirty="0"/>
          </a:p>
          <a:p>
            <a:pPr marL="285750" indent="-285750">
              <a:buFontTx/>
              <a:buChar char="-"/>
            </a:pP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5148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Summarization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#pivot #sumif #consolidation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5404</TotalTime>
  <Words>450</Words>
  <Application>Microsoft Office PowerPoint</Application>
  <PresentationFormat>Widescreen</PresentationFormat>
  <Paragraphs>171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Pengolahan Data</vt:lpstr>
      <vt:lpstr>PowerPoint Presentation</vt:lpstr>
      <vt:lpstr>PowerPoint Presentation</vt:lpstr>
      <vt:lpstr>Konsep Pengolahan Data</vt:lpstr>
      <vt:lpstr>Komponen Utama Sistem</vt:lpstr>
      <vt:lpstr>Komponen Utama Sistem</vt:lpstr>
      <vt:lpstr>PowerPoint Presentation</vt:lpstr>
      <vt:lpstr>Realtime vs Batch Processing</vt:lpstr>
      <vt:lpstr>Summarization</vt:lpstr>
      <vt:lpstr>Konsep Summarization</vt:lpstr>
      <vt:lpstr>CONSOLIDATE</vt:lpstr>
      <vt:lpstr>SUMIF</vt:lpstr>
      <vt:lpstr>PIVOT TABLE</vt:lpstr>
      <vt:lpstr>Filtering</vt:lpstr>
      <vt:lpstr>PowerPoint Presentation</vt:lpstr>
      <vt:lpstr>LOOKUP</vt:lpstr>
      <vt:lpstr>PowerPoint Presentation</vt:lpstr>
      <vt:lpstr>Praktik</vt:lpstr>
      <vt:lpstr>Let’s Compete!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39</cp:revision>
  <dcterms:created xsi:type="dcterms:W3CDTF">2023-09-18T04:21:25Z</dcterms:created>
  <dcterms:modified xsi:type="dcterms:W3CDTF">2024-03-18T02:12:09Z</dcterms:modified>
</cp:coreProperties>
</file>